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y="5143500" cx="9144000"/>
  <p:notesSz cx="6858000" cy="9144000"/>
  <p:embeddedFontLst>
    <p:embeddedFont>
      <p:font typeface="Roboto Thin"/>
      <p:regular r:id="rId80"/>
      <p:bold r:id="rId81"/>
      <p:italic r:id="rId82"/>
      <p:boldItalic r:id="rId83"/>
    </p:embeddedFont>
    <p:embeddedFont>
      <p:font typeface="Roboto Medium"/>
      <p:regular r:id="rId84"/>
      <p:bold r:id="rId85"/>
      <p:italic r:id="rId86"/>
      <p:boldItalic r:id="rId87"/>
    </p:embeddedFont>
    <p:embeddedFont>
      <p:font typeface="Roboto"/>
      <p:regular r:id="rId88"/>
      <p:bold r:id="rId89"/>
      <p:italic r:id="rId90"/>
      <p:boldItalic r:id="rId91"/>
    </p:embeddedFont>
    <p:embeddedFont>
      <p:font typeface="Amatic SC"/>
      <p:regular r:id="rId92"/>
      <p:bold r:id="rId93"/>
    </p:embeddedFont>
    <p:embeddedFont>
      <p:font typeface="Inconsolata"/>
      <p:regular r:id="rId94"/>
      <p:bold r:id="rId95"/>
    </p:embeddedFont>
    <p:embeddedFont>
      <p:font typeface="Roboto Light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BCD4861-D259-4412-AD31-7D641D6628B2}">
  <a:tblStyle styleId="{6BCD4861-D259-4412-AD31-7D641D6628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7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Inconsolata-bold.fntdata"/><Relationship Id="rId94" Type="http://schemas.openxmlformats.org/officeDocument/2006/relationships/font" Target="fonts/Inconsolata-regular.fntdata"/><Relationship Id="rId97" Type="http://schemas.openxmlformats.org/officeDocument/2006/relationships/font" Target="fonts/RobotoLight-bold.fntdata"/><Relationship Id="rId96" Type="http://schemas.openxmlformats.org/officeDocument/2006/relationships/font" Target="fonts/RobotoLight-regular.fntdata"/><Relationship Id="rId11" Type="http://schemas.openxmlformats.org/officeDocument/2006/relationships/slide" Target="slides/slide4.xml"/><Relationship Id="rId99" Type="http://schemas.openxmlformats.org/officeDocument/2006/relationships/font" Target="fonts/RobotoLight-boldItalic.fntdata"/><Relationship Id="rId10" Type="http://schemas.openxmlformats.org/officeDocument/2006/relationships/slide" Target="slides/slide3.xml"/><Relationship Id="rId98" Type="http://schemas.openxmlformats.org/officeDocument/2006/relationships/font" Target="fonts/RobotoLigh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Roboto-boldItalic.fntdata"/><Relationship Id="rId90" Type="http://schemas.openxmlformats.org/officeDocument/2006/relationships/font" Target="fonts/Roboto-italic.fntdata"/><Relationship Id="rId93" Type="http://schemas.openxmlformats.org/officeDocument/2006/relationships/font" Target="fonts/AmaticSC-bold.fntdata"/><Relationship Id="rId92" Type="http://schemas.openxmlformats.org/officeDocument/2006/relationships/font" Target="fonts/AmaticSC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RobotoMedium-regular.fntdata"/><Relationship Id="rId83" Type="http://schemas.openxmlformats.org/officeDocument/2006/relationships/font" Target="fonts/RobotoThin-boldItalic.fntdata"/><Relationship Id="rId86" Type="http://schemas.openxmlformats.org/officeDocument/2006/relationships/font" Target="fonts/RobotoMedium-italic.fntdata"/><Relationship Id="rId85" Type="http://schemas.openxmlformats.org/officeDocument/2006/relationships/font" Target="fonts/RobotoMedium-bold.fntdata"/><Relationship Id="rId88" Type="http://schemas.openxmlformats.org/officeDocument/2006/relationships/font" Target="fonts/Roboto-regular.fntdata"/><Relationship Id="rId87" Type="http://schemas.openxmlformats.org/officeDocument/2006/relationships/font" Target="fonts/RobotoMedium-boldItalic.fntdata"/><Relationship Id="rId89" Type="http://schemas.openxmlformats.org/officeDocument/2006/relationships/font" Target="fonts/Roboto-bold.fntdata"/><Relationship Id="rId80" Type="http://schemas.openxmlformats.org/officeDocument/2006/relationships/font" Target="fonts/RobotoThin-regular.fntdata"/><Relationship Id="rId82" Type="http://schemas.openxmlformats.org/officeDocument/2006/relationships/font" Target="fonts/RobotoThin-italic.fntdata"/><Relationship Id="rId81" Type="http://schemas.openxmlformats.org/officeDocument/2006/relationships/font" Target="fonts/RobotoThin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068525ce9_2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4068525ce9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4068525ce9_2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4068525ce9_2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b88becf24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4b88becf24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4b88becf24_0_1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4b88becf24_0_1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88becf24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4b88becf24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b88becf24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4b88becf24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b88becf24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4b88becf24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b88becf2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b88becf2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b88becf24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4b88becf2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4b88becf24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4b88becf2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b88becf24_0_7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4b88becf24_0_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4068525ce9_2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4068525ce9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b88becf24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b88becf24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c39bc7c7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c39bc7c7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b88becf24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b88becf24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b88becf24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b88becf24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c39bc7c70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c39bc7c70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4b88becf24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4b88becf24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4b88becf24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4b88becf24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4b88becf24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4b88becf24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68525ce9_2_2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4068525ce9_2_2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068525ce9_2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4068525ce9_2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068525ce9_2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631" name="Google Shape;631;g4068525ce9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4c39bc7c7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4c39bc7c7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068525ce9_2_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4068525ce9_2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4068525ce9_2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4068525ce9_2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068525ce9_2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4068525ce9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c39bc7c70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c39bc7c7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8525ce9_2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4068525ce9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4068525ce9_2_3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4068525ce9_2_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068525ce9_2_3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4068525ce9_2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068525ce9_2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4068525ce9_2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f5fdd5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4f5fdd5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68525ce9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4068525ce9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8525ce9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4068525ce9_2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4068525ce9_2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Send out Steps To Upload to Github.pdf</a:t>
            </a:r>
            <a:endParaRPr/>
          </a:p>
        </p:txBody>
      </p:sp>
      <p:sp>
        <p:nvSpPr>
          <p:cNvPr id="1143" name="Google Shape;1143;g4068525ce9_2_3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4068525ce9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4068525ce9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4068525ce9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4068525ce9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b88becf24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b88becf24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b88becf24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b88becf24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068525ce9_2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4068525ce9_2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4c39bc7c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4c39bc7c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4068525ce9_2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4068525ce9_2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4068525ce9_2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4068525ce9_2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68525ce9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4068525ce9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4068525ce9_2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4068525ce9_2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068525ce9_2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4068525ce9_2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4f5fdd55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4f5fdd55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4068525ce9_2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4068525ce9_2_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4068525ce9_2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4068525ce9_2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4068525ce9_2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4068525ce9_2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4068525ce9_2_4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4068525ce9_2_4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4068525ce9_2_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4068525ce9_2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b88becf24_0_1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4b88becf24_0_1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b88becf24_0_1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4b88becf24_0_1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68525ce9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4068525ce9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068525ce9_2_5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4068525ce9_2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bacc06d24_0_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g4bacc06d24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bacc06d24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4bacc06d2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4c39bc7c7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4c39bc7c7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c39bc7c7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c39bc7c7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68525ce9_2_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4068525ce9_2_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4068525ce9_2_5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360" name="Google Shape;1360;g4068525ce9_2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f5fdd55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4f5fdd55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068525ce9_2_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4068525ce9_2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6e60dbe5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6e60dbe5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068525ce9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4068525ce9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4068525ce9_2_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388" name="Google Shape;1388;g4068525ce9_2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4068525ce9_2_5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1393" name="Google Shape;1393;g4068525ce9_2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4068525ce9_2_5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4068525ce9_2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068525ce9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4068525ce9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b863c7624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b863c7624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" name="Google Shape;558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/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3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63.png"/><Relationship Id="rId5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3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Relationship Id="rId5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63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codeschool.com/courses/try-git" TargetMode="External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schools.com/tags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lipsum.com" TargetMode="External"/><Relationship Id="rId4" Type="http://schemas.openxmlformats.org/officeDocument/2006/relationships/hyperlink" Target="mailto:someplace@gmail.com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Relationship Id="rId4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8" Type="http://schemas.openxmlformats.org/officeDocument/2006/relationships/image" Target="../media/image26.png"/><Relationship Id="rId11" Type="http://schemas.openxmlformats.org/officeDocument/2006/relationships/image" Target="../media/image33.png"/><Relationship Id="rId10" Type="http://schemas.openxmlformats.org/officeDocument/2006/relationships/image" Target="../media/image29.png"/><Relationship Id="rId13" Type="http://schemas.openxmlformats.org/officeDocument/2006/relationships/image" Target="../media/image34.png"/><Relationship Id="rId12" Type="http://schemas.openxmlformats.org/officeDocument/2006/relationships/image" Target="../media/image31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622" name="Google Shape;622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64"/>
          <p:cNvGraphicFramePr/>
          <p:nvPr/>
        </p:nvGraphicFramePr>
        <p:xfrm>
          <a:off x="438938" y="125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2649750"/>
                <a:gridCol w="2649750"/>
                <a:gridCol w="2649750"/>
              </a:tblGrid>
              <a:tr h="366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Programming Team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</a:tr>
              <a:tr h="36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Maya Angelou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Anne Sexton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Gil Scott Heron</a:t>
                      </a:r>
                      <a:endParaRPr/>
                    </a:p>
                  </a:txBody>
                  <a:tcPr marT="0" marB="0" marR="91425" marL="2743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</a:tr>
              <a:tr h="255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1" name="Google Shape;76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Team’s Task</a:t>
            </a:r>
            <a:endParaRPr/>
          </a:p>
        </p:txBody>
      </p:sp>
      <p:sp>
        <p:nvSpPr>
          <p:cNvPr id="762" name="Google Shape;762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of creative works you’ve written in the past. </a:t>
            </a:r>
            <a:endParaRPr/>
          </a:p>
        </p:txBody>
      </p:sp>
      <p:pic>
        <p:nvPicPr>
          <p:cNvPr id="763" name="Google Shape;7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5" name="Google Shape;76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3155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5"/>
          <p:cNvSpPr/>
          <p:nvPr/>
        </p:nvSpPr>
        <p:spPr>
          <a:xfrm>
            <a:off x="51282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65"/>
          <p:cNvSpPr txBox="1"/>
          <p:nvPr>
            <p:ph idx="1" type="subTitle"/>
          </p:nvPr>
        </p:nvSpPr>
        <p:spPr>
          <a:xfrm>
            <a:off x="978375" y="1286825"/>
            <a:ext cx="4090500" cy="328500"/>
          </a:xfrm>
          <a:prstGeom prst="rect">
            <a:avLst/>
          </a:prstGeom>
          <a:solidFill>
            <a:srgbClr val="F7EF6A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Maya Angelou is programming away.</a:t>
            </a:r>
            <a:endParaRPr b="1" sz="1100"/>
          </a:p>
        </p:txBody>
      </p:sp>
      <p:sp>
        <p:nvSpPr>
          <p:cNvPr id="772" name="Google Shape;77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&amp; Gil Scott Heron Make Their Edits</a:t>
            </a:r>
            <a:endParaRPr/>
          </a:p>
        </p:txBody>
      </p:sp>
      <p:pic>
        <p:nvPicPr>
          <p:cNvPr id="773" name="Google Shape;7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4" name="Google Shape;77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5" name="Google Shape;775;p65"/>
          <p:cNvSpPr/>
          <p:nvPr/>
        </p:nvSpPr>
        <p:spPr>
          <a:xfrm>
            <a:off x="51282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5"/>
          <p:cNvSpPr txBox="1"/>
          <p:nvPr>
            <p:ph idx="1" type="subTitle"/>
          </p:nvPr>
        </p:nvSpPr>
        <p:spPr>
          <a:xfrm>
            <a:off x="978375" y="3156875"/>
            <a:ext cx="4090500" cy="328500"/>
          </a:xfrm>
          <a:prstGeom prst="rect">
            <a:avLst/>
          </a:prstGeom>
          <a:solidFill>
            <a:srgbClr val="1D7E74"/>
          </a:solidFill>
        </p:spPr>
        <p:txBody>
          <a:bodyPr anchorCtr="0" anchor="t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Gil Scott Heron</a:t>
            </a:r>
            <a:r>
              <a:rPr b="1" lang="en" sz="1100">
                <a:solidFill>
                  <a:srgbClr val="FFFFFF"/>
                </a:solidFill>
              </a:rPr>
              <a:t> is programming away.</a:t>
            </a:r>
            <a:endParaRPr b="1" sz="1100">
              <a:solidFill>
                <a:srgbClr val="FFFFFF"/>
              </a:solidFill>
            </a:endParaRPr>
          </a:p>
        </p:txBody>
      </p:sp>
      <p:pic>
        <p:nvPicPr>
          <p:cNvPr id="777" name="Google Shape;7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9" name="Google Shape;779;p65"/>
          <p:cNvSpPr/>
          <p:nvPr/>
        </p:nvSpPr>
        <p:spPr>
          <a:xfrm>
            <a:off x="54683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80" name="Google Shape;780;p65"/>
          <p:cNvSpPr/>
          <p:nvPr/>
        </p:nvSpPr>
        <p:spPr>
          <a:xfrm>
            <a:off x="5468325" y="3568752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  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Solutions</a:t>
            </a:r>
            <a:endParaRPr/>
          </a:p>
        </p:txBody>
      </p:sp>
      <p:pic>
        <p:nvPicPr>
          <p:cNvPr id="786" name="Google Shape;7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7" name="Google Shape;787;p66"/>
          <p:cNvSpPr/>
          <p:nvPr/>
        </p:nvSpPr>
        <p:spPr>
          <a:xfrm>
            <a:off x="6435350" y="130372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8" name="Google Shape;78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979" y="84490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9" name="Google Shape;789;p66"/>
          <p:cNvSpPr/>
          <p:nvPr/>
        </p:nvSpPr>
        <p:spPr>
          <a:xfrm>
            <a:off x="5113575" y="2244325"/>
            <a:ext cx="39729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790" name="Google Shape;790;p66"/>
          <p:cNvGrpSpPr/>
          <p:nvPr/>
        </p:nvGrpSpPr>
        <p:grpSpPr>
          <a:xfrm>
            <a:off x="3949221" y="2244316"/>
            <a:ext cx="1000748" cy="1186955"/>
            <a:chOff x="7722400" y="2661775"/>
            <a:chExt cx="1202100" cy="1425600"/>
          </a:xfrm>
        </p:grpSpPr>
        <p:sp>
          <p:nvSpPr>
            <p:cNvPr id="791" name="Google Shape;791;p66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DIFFERENT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92" name="Google Shape;792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793" name="Google Shape;793;p66"/>
          <p:cNvSpPr/>
          <p:nvPr/>
        </p:nvSpPr>
        <p:spPr>
          <a:xfrm>
            <a:off x="431225" y="22504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94" name="Google Shape;794;p66"/>
          <p:cNvSpPr/>
          <p:nvPr/>
        </p:nvSpPr>
        <p:spPr>
          <a:xfrm>
            <a:off x="1928475" y="130677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5" name="Google Shape;79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2025" y="1007588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6" name="Google Shape;79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250" y="9455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</a:t>
            </a:r>
            <a:endParaRPr/>
          </a:p>
        </p:txBody>
      </p:sp>
      <p:pic>
        <p:nvPicPr>
          <p:cNvPr id="802" name="Google Shape;8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3" name="Google Shape;80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4" name="Google Shape;804;p67"/>
          <p:cNvSpPr/>
          <p:nvPr/>
        </p:nvSpPr>
        <p:spPr>
          <a:xfrm>
            <a:off x="5926200" y="1286825"/>
            <a:ext cx="2646300" cy="2729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Let’s settle on this: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&lt;li&gt;Poems&lt;/li&gt;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&lt;li&gt;Albums&lt;/li&gt;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   &lt;li&gt;Songs&lt;/li&gt;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5" name="Google Shape;805;p67"/>
          <p:cNvSpPr/>
          <p:nvPr/>
        </p:nvSpPr>
        <p:spPr>
          <a:xfrm>
            <a:off x="2267925" y="1697515"/>
            <a:ext cx="3776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&lt;li&gt;On the Pulse of Morning&lt;/li&gt;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&lt;li&gt;I Know Why the Caged Bird Sings&lt;/li&gt;</a:t>
            </a:r>
            <a:b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&lt;li&gt;And Still I Rise&lt;/li&gt;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6" name="Google Shape;806;p67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7" name="Google Shape;80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8" name="Google Shape;808;p67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9" name="Google Shape;8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0" name="Google Shape;810;p67"/>
          <p:cNvSpPr/>
          <p:nvPr/>
        </p:nvSpPr>
        <p:spPr>
          <a:xfrm>
            <a:off x="2267925" y="3568750"/>
            <a:ext cx="40263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&lt;li&gt;Free Will&lt;/li&gt;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&lt;li&gt;Pieces of a Man&lt;/li&gt;</a:t>
            </a:r>
            <a:b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Revolution Will Not Be Televised&lt;/li&gt;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Writes Her Own 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7" name="Google Shape;817;p68"/>
          <p:cNvSpPr/>
          <p:nvPr/>
        </p:nvSpPr>
        <p:spPr>
          <a:xfrm>
            <a:off x="2267925" y="1697521"/>
            <a:ext cx="3776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&lt;li&gt;The Double Image&lt;/li&gt;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&lt;li&gt;Heart’s Needle&lt;/li&gt;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&lt;li&gt;Baby Picture&lt;/li&gt;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18" name="Google Shape;818;p68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 Sexton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9" name="Google Shape;8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Sexton O</a:t>
            </a:r>
            <a:r>
              <a:rPr lang="en"/>
              <a:t>verwrites the Work of Her Teammates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300" y="984675"/>
            <a:ext cx="1563825" cy="156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6" name="Google Shape;826;p69"/>
          <p:cNvSpPr/>
          <p:nvPr/>
        </p:nvSpPr>
        <p:spPr>
          <a:xfrm>
            <a:off x="2230348" y="1164938"/>
            <a:ext cx="48510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 </a:t>
            </a:r>
            <a:endParaRPr i="0" sz="2400" u="none" cap="none" strike="noStrike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2400" u="none" cap="none" strike="noStrike">
                <a:solidFill>
                  <a:srgbClr val="FF2600"/>
                </a:solidFill>
                <a:latin typeface="Roboto"/>
                <a:ea typeface="Roboto"/>
                <a:cs typeface="Roboto"/>
                <a:sym typeface="Roboto"/>
              </a:rPr>
              <a:t>Delete. Delete.</a:t>
            </a:r>
            <a:endParaRPr sz="2400">
              <a:solidFill>
                <a:srgbClr val="FF26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27" name="Google Shape;827;p69"/>
          <p:cNvGraphicFramePr/>
          <p:nvPr/>
        </p:nvGraphicFramePr>
        <p:xfrm>
          <a:off x="428375" y="291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3985950"/>
                <a:gridCol w="3985950"/>
              </a:tblGrid>
              <a:tr h="160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&lt;li&gt;Poems&lt;/li&gt;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&lt;li&gt;Albums&lt;/li&gt;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&lt;li&gt;Songs&lt;/li&gt;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&lt;ul&gt; 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Double Image&lt;/li&gt;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&lt;li&gt;45 Mercy Street&lt;/li&gt;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  &lt;li&gt;The Road Back&lt;/li&gt;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&lt;/ul&gt;</a:t>
                      </a:r>
                      <a:endParaRPr sz="18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365750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28" name="Google Shape;828;p69"/>
          <p:cNvSpPr/>
          <p:nvPr/>
        </p:nvSpPr>
        <p:spPr>
          <a:xfrm>
            <a:off x="4097475" y="3384300"/>
            <a:ext cx="764100" cy="65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9" name="Google Shape;829;p69"/>
          <p:cNvCxnSpPr/>
          <p:nvPr/>
        </p:nvCxnSpPr>
        <p:spPr>
          <a:xfrm>
            <a:off x="847950" y="34449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69"/>
          <p:cNvCxnSpPr/>
          <p:nvPr/>
        </p:nvCxnSpPr>
        <p:spPr>
          <a:xfrm>
            <a:off x="847950" y="371175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69"/>
          <p:cNvCxnSpPr/>
          <p:nvPr/>
        </p:nvCxnSpPr>
        <p:spPr>
          <a:xfrm>
            <a:off x="847950" y="3978600"/>
            <a:ext cx="1835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69"/>
          <p:cNvCxnSpPr/>
          <p:nvPr/>
        </p:nvCxnSpPr>
        <p:spPr>
          <a:xfrm>
            <a:off x="680250" y="42614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680250" y="3178050"/>
            <a:ext cx="97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0"/>
          <p:cNvSpPr/>
          <p:nvPr/>
        </p:nvSpPr>
        <p:spPr>
          <a:xfrm>
            <a:off x="425175" y="1564050"/>
            <a:ext cx="5935500" cy="6336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6400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Today we fret and pull on wheels, ignore our regular loss of  time…” Or maybe we should just use Git.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Group Project</a:t>
            </a:r>
            <a:endParaRPr/>
          </a:p>
        </p:txBody>
      </p:sp>
      <p:sp>
        <p:nvSpPr>
          <p:cNvPr id="840" name="Google Shape;84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Lesson:</a:t>
            </a:r>
            <a:r>
              <a:rPr lang="en"/>
              <a:t> You should use version control because it </a:t>
            </a:r>
            <a:r>
              <a:rPr lang="en"/>
              <a:t>helps you manage </a:t>
            </a:r>
            <a:r>
              <a:rPr lang="en">
                <a:solidFill>
                  <a:schemeClr val="dk1"/>
                </a:solidFill>
              </a:rPr>
              <a:t>multiple developers working on a single</a:t>
            </a:r>
            <a:r>
              <a:rPr lang="en"/>
              <a:t> codebase. </a:t>
            </a:r>
            <a:endParaRPr/>
          </a:p>
        </p:txBody>
      </p:sp>
      <p:pic>
        <p:nvPicPr>
          <p:cNvPr id="841" name="Google Shape;8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3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2" name="Google Shape;84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658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3" name="Google Shape;84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1783" y="2544150"/>
            <a:ext cx="1949425" cy="194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50" y="1603725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Version Control</a:t>
            </a:r>
            <a:endParaRPr/>
          </a:p>
        </p:txBody>
      </p:sp>
      <p:sp>
        <p:nvSpPr>
          <p:cNvPr id="850" name="Google Shape;850;p71"/>
          <p:cNvSpPr txBox="1"/>
          <p:nvPr>
            <p:ph idx="1" type="subTitle"/>
          </p:nvPr>
        </p:nvSpPr>
        <p:spPr>
          <a:xfrm>
            <a:off x="0" y="675975"/>
            <a:ext cx="9144000" cy="1363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p</a:t>
            </a:r>
            <a:r>
              <a:rPr lang="en"/>
              <a:t>rovides an organized system for managing code when multiple developers work on a project at the same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Benefits of Git</a:t>
            </a:r>
            <a:endParaRPr b="1"/>
          </a:p>
        </p:txBody>
      </p:sp>
      <p:sp>
        <p:nvSpPr>
          <p:cNvPr id="851" name="Google Shape;851;p71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2" name="Google Shape;852;p71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853" name="Google Shape;85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4" name="Google Shape;85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71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856" name="Google Shape;85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p71"/>
          <p:cNvSpPr txBox="1"/>
          <p:nvPr>
            <p:ph idx="1" type="subTitle"/>
          </p:nvPr>
        </p:nvSpPr>
        <p:spPr>
          <a:xfrm>
            <a:off x="-12300" y="2312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process for resolving conflicts in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1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1"/>
          <p:cNvSpPr txBox="1"/>
          <p:nvPr>
            <p:ph idx="2" type="subTitle"/>
          </p:nvPr>
        </p:nvSpPr>
        <p:spPr>
          <a:xfrm>
            <a:off x="-12300" y="3147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Version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425" y="16327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Group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Branch = personal copy</a:t>
            </a:r>
            <a:endParaRPr/>
          </a:p>
        </p:txBody>
      </p:sp>
      <p:sp>
        <p:nvSpPr>
          <p:cNvPr id="868" name="Google Shape;868;p72"/>
          <p:cNvSpPr/>
          <p:nvPr/>
        </p:nvSpPr>
        <p:spPr>
          <a:xfrm>
            <a:off x="3179800" y="1459263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9" name="Google Shape;8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40" y="303377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0" name="Google Shape;87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7724" y="30337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1" name="Google Shape;87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4590" y="3033788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2" name="Google Shape;872;p72"/>
          <p:cNvSpPr/>
          <p:nvPr/>
        </p:nvSpPr>
        <p:spPr>
          <a:xfrm>
            <a:off x="1959713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2"/>
          <p:cNvSpPr/>
          <p:nvPr/>
        </p:nvSpPr>
        <p:spPr>
          <a:xfrm>
            <a:off x="3786575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2"/>
          <p:cNvSpPr/>
          <p:nvPr/>
        </p:nvSpPr>
        <p:spPr>
          <a:xfrm>
            <a:off x="5655888" y="4207425"/>
            <a:ext cx="1621500" cy="226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2"/>
          <p:cNvSpPr/>
          <p:nvPr/>
        </p:nvSpPr>
        <p:spPr>
          <a:xfrm rot="2767103">
            <a:off x="5318104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2"/>
          <p:cNvSpPr/>
          <p:nvPr/>
        </p:nvSpPr>
        <p:spPr>
          <a:xfrm flipH="1" rot="-2767103">
            <a:off x="2909279" y="2344311"/>
            <a:ext cx="967294" cy="227229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2"/>
          <p:cNvSpPr/>
          <p:nvPr/>
        </p:nvSpPr>
        <p:spPr>
          <a:xfrm rot="5406398">
            <a:off x="4113742" y="23443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2"/>
          <p:cNvSpPr/>
          <p:nvPr/>
        </p:nvSpPr>
        <p:spPr>
          <a:xfrm>
            <a:off x="3179800" y="1944275"/>
            <a:ext cx="27111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Goes to Work</a:t>
            </a:r>
            <a:endParaRPr/>
          </a:p>
        </p:txBody>
      </p:sp>
      <p:pic>
        <p:nvPicPr>
          <p:cNvPr id="884" name="Google Shape;8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819550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5" name="Google Shape;88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904" y="2610638"/>
            <a:ext cx="1263050" cy="1263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6" name="Google Shape;886;p73"/>
          <p:cNvSpPr/>
          <p:nvPr/>
        </p:nvSpPr>
        <p:spPr>
          <a:xfrm>
            <a:off x="2267925" y="1697524"/>
            <a:ext cx="37761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87" name="Google Shape;887;p73"/>
          <p:cNvSpPr/>
          <p:nvPr/>
        </p:nvSpPr>
        <p:spPr>
          <a:xfrm>
            <a:off x="1927800" y="1286825"/>
            <a:ext cx="2148900" cy="33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Maya Angelou’s version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8" name="Google Shape;88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92862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9" name="Google Shape;889;p73"/>
          <p:cNvSpPr/>
          <p:nvPr/>
        </p:nvSpPr>
        <p:spPr>
          <a:xfrm>
            <a:off x="1927800" y="3156875"/>
            <a:ext cx="2149200" cy="3285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 Scott Heron’s version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0" name="Google Shape;89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1500" y="2798675"/>
            <a:ext cx="839900" cy="88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1" name="Google Shape;891;p73"/>
          <p:cNvSpPr/>
          <p:nvPr/>
        </p:nvSpPr>
        <p:spPr>
          <a:xfrm>
            <a:off x="2267925" y="3568750"/>
            <a:ext cx="4261800" cy="110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&lt;li&gt;Free Will&lt;/li&gt;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&lt;li&gt;Pieces of a Man&lt;/li&gt;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Revolution Will Not Be Televised&lt;/li&gt;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t/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4"/>
          <p:cNvSpPr txBox="1"/>
          <p:nvPr>
            <p:ph idx="1" type="subTitle"/>
          </p:nvPr>
        </p:nvSpPr>
        <p:spPr>
          <a:xfrm>
            <a:off x="0" y="1316913"/>
            <a:ext cx="2220600" cy="2958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0" lIns="45720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No c</a:t>
            </a:r>
            <a:r>
              <a:rPr b="1" lang="en" sz="1400"/>
              <a:t>o</a:t>
            </a:r>
            <a:r>
              <a:rPr b="1" lang="en" sz="1400"/>
              <a:t>de conflicts</a:t>
            </a:r>
            <a:r>
              <a:rPr b="1" lang="en"/>
              <a:t> </a:t>
            </a:r>
            <a:endParaRPr b="1"/>
          </a:p>
        </p:txBody>
      </p:sp>
      <p:sp>
        <p:nvSpPr>
          <p:cNvPr id="897" name="Google Shape;897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(uploads) her code changes into the main branch. </a:t>
            </a:r>
            <a:endParaRPr/>
          </a:p>
        </p:txBody>
      </p:sp>
      <p:sp>
        <p:nvSpPr>
          <p:cNvPr id="898" name="Google Shape;898;p74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Maya’s Personal Branch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9" name="Google Shape;8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88" y="96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4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1" name="Google Shape;9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2" name="Google Shape;9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115" y="3269425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3" name="Google Shape;903;p74"/>
          <p:cNvSpPr/>
          <p:nvPr/>
        </p:nvSpPr>
        <p:spPr>
          <a:xfrm flipH="1" rot="5393602">
            <a:off x="4774042" y="2972674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5" name="Google Shape;905;p74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906" name="Google Shape;90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Angelou Pushes First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5"/>
          <p:cNvSpPr txBox="1"/>
          <p:nvPr>
            <p:ph type="title"/>
          </p:nvPr>
        </p:nvSpPr>
        <p:spPr>
          <a:xfrm>
            <a:off x="237100" y="2469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Rule: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Pull first, and then push your changes.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6"/>
          <p:cNvSpPr/>
          <p:nvPr/>
        </p:nvSpPr>
        <p:spPr>
          <a:xfrm rot="5406398">
            <a:off x="4821042" y="26730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Gil Scott Heron’s Edits Are Ready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6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6"/>
          <p:cNvSpPr/>
          <p:nvPr/>
        </p:nvSpPr>
        <p:spPr>
          <a:xfrm>
            <a:off x="29824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6"/>
          <p:cNvSpPr/>
          <p:nvPr/>
        </p:nvSpPr>
        <p:spPr>
          <a:xfrm>
            <a:off x="2982400" y="20072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3" name="Google Shape;9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17193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4" name="Google Shape;9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250" y="34471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5" name="Google Shape;925;p76"/>
          <p:cNvSpPr/>
          <p:nvPr/>
        </p:nvSpPr>
        <p:spPr>
          <a:xfrm>
            <a:off x="5419100" y="15244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26" name="Google Shape;92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7040" y="31812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 Conflicts with the Master Branch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338" y="673637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7"/>
          <p:cNvSpPr/>
          <p:nvPr/>
        </p:nvSpPr>
        <p:spPr>
          <a:xfrm>
            <a:off x="1028175" y="755125"/>
            <a:ext cx="3964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Gi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sees a conflict.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 b="1" sz="1200">
              <a:solidFill>
                <a:srgbClr val="FF26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34" name="Google Shape;934;p77"/>
          <p:cNvSpPr/>
          <p:nvPr/>
        </p:nvSpPr>
        <p:spPr>
          <a:xfrm rot="5406398">
            <a:off x="7259442" y="2825449"/>
            <a:ext cx="9672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7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7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7" name="Google Shape;93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39" name="Google Shape;939;p77"/>
          <p:cNvSpPr/>
          <p:nvPr/>
        </p:nvSpPr>
        <p:spPr>
          <a:xfrm>
            <a:off x="7857500" y="1676800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40" name="Google Shape;94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1" name="Google Shape;941;p77"/>
          <p:cNvSpPr txBox="1"/>
          <p:nvPr/>
        </p:nvSpPr>
        <p:spPr>
          <a:xfrm>
            <a:off x="1128975" y="1116138"/>
            <a:ext cx="3964500" cy="176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li</a:t>
            </a: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Kobe Resolves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8"/>
          <p:cNvSpPr/>
          <p:nvPr/>
        </p:nvSpPr>
        <p:spPr>
          <a:xfrm>
            <a:off x="5725600" y="2988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50" y="2837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9" name="Google Shape;94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0240" y="2571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0" name="Google Shape;950;p78"/>
          <p:cNvSpPr/>
          <p:nvPr/>
        </p:nvSpPr>
        <p:spPr>
          <a:xfrm>
            <a:off x="4914900" y="830425"/>
            <a:ext cx="23586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51" name="Google Shape;951;p78"/>
          <p:cNvSpPr txBox="1"/>
          <p:nvPr/>
        </p:nvSpPr>
        <p:spPr>
          <a:xfrm>
            <a:off x="324325" y="810325"/>
            <a:ext cx="3964500" cy="184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&lt;li&gt;On the Pulse of Morning&lt;/li&gt;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&lt;li&gt;I Know Why the Caged Bird Sings&lt;/li&gt;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&lt;li&gt;And Still I Rise&lt;/li&gt;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 </a:t>
            </a:r>
            <a:endParaRPr sz="12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Gil Scott Heron</a:t>
            </a:r>
            <a:r>
              <a:rPr lang="en">
                <a:solidFill>
                  <a:schemeClr val="dk1"/>
                </a:solidFill>
              </a:rPr>
              <a:t> Fixes and Pushes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7" name="Google Shape;957;p79"/>
          <p:cNvSpPr/>
          <p:nvPr/>
        </p:nvSpPr>
        <p:spPr>
          <a:xfrm>
            <a:off x="1321400" y="1651400"/>
            <a:ext cx="30141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 code conflicts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958" name="Google Shape;9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62" y="1374575"/>
            <a:ext cx="855625" cy="8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 flipH="1" rot="5393696">
            <a:off x="7170349" y="30981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5420800" y="3750925"/>
            <a:ext cx="2115900" cy="2958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Gil’s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1" name="Google Shape;961;p79"/>
          <p:cNvSpPr/>
          <p:nvPr/>
        </p:nvSpPr>
        <p:spPr>
          <a:xfrm>
            <a:off x="54208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2" name="Google Shape;9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3" name="Google Shape;9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6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4" name="Google Shape;964;p79"/>
          <p:cNvSpPr/>
          <p:nvPr/>
        </p:nvSpPr>
        <p:spPr>
          <a:xfrm>
            <a:off x="49852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65" name="Google Shape;965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5440" y="3333613"/>
            <a:ext cx="1299225" cy="1299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6" name="Google Shape;9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6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7" name="Google Shape;967;p79"/>
          <p:cNvSpPr/>
          <p:nvPr/>
        </p:nvSpPr>
        <p:spPr>
          <a:xfrm>
            <a:off x="78575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968" name="Google Shape;96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pushes (uploads) his revision to the main branch.</a:t>
            </a:r>
            <a:endParaRPr/>
          </a:p>
        </p:txBody>
      </p:sp>
      <p:sp>
        <p:nvSpPr>
          <p:cNvPr id="969" name="Google Shape;969;p79"/>
          <p:cNvSpPr txBox="1"/>
          <p:nvPr/>
        </p:nvSpPr>
        <p:spPr>
          <a:xfrm>
            <a:off x="1356875" y="2003750"/>
            <a:ext cx="2697900" cy="159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Starts Her Work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0"/>
          <p:cNvSpPr txBox="1"/>
          <p:nvPr>
            <p:ph idx="1" type="subTitle"/>
          </p:nvPr>
        </p:nvSpPr>
        <p:spPr>
          <a:xfrm>
            <a:off x="0" y="837675"/>
            <a:ext cx="9144000" cy="3648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Rule: </a:t>
            </a: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ull first, and then push your changes.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79050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251" y="1839533"/>
            <a:ext cx="2166975" cy="21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8" name="Google Shape;978;p80"/>
          <p:cNvSpPr txBox="1"/>
          <p:nvPr>
            <p:ph idx="1" type="subTitle"/>
          </p:nvPr>
        </p:nvSpPr>
        <p:spPr>
          <a:xfrm>
            <a:off x="3192000" y="2073613"/>
            <a:ext cx="5964300" cy="197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look into my face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you will know that crimes dropped upon me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from a high building…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…by which I mean, I broke the rules.</a:t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1"/>
          <p:cNvSpPr/>
          <p:nvPr/>
        </p:nvSpPr>
        <p:spPr>
          <a:xfrm>
            <a:off x="5694900" y="2310384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 Sexton </a:t>
            </a:r>
            <a:r>
              <a:rPr lang="en"/>
              <a:t>Pushes</a:t>
            </a:r>
            <a:r>
              <a:rPr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81"/>
          <p:cNvSpPr txBox="1"/>
          <p:nvPr>
            <p:ph idx="1" type="subTitle"/>
          </p:nvPr>
        </p:nvSpPr>
        <p:spPr>
          <a:xfrm>
            <a:off x="0" y="675975"/>
            <a:ext cx="9144000" cy="468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Anne Sexton pushes (uploads) her revision to the main branch, but she doesn’t pull first. Because she did not pull first, she sees n</a:t>
            </a:r>
            <a:r>
              <a:rPr lang="en"/>
              <a:t>o conflicts in the code </a:t>
            </a:r>
            <a:br>
              <a:rPr lang="en"/>
            </a:br>
            <a:r>
              <a:rPr lang="en"/>
              <a:t>(and doesn’t get Gil’s work!). </a:t>
            </a:r>
            <a:r>
              <a:rPr b="1" lang="en">
                <a:solidFill>
                  <a:srgbClr val="FF0000"/>
                </a:solidFill>
              </a:rPr>
              <a:t>This is not what we want.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6" name="Google Shape;986;p81"/>
          <p:cNvSpPr/>
          <p:nvPr/>
        </p:nvSpPr>
        <p:spPr>
          <a:xfrm flipH="1" rot="5393696">
            <a:off x="6865549" y="3250550"/>
            <a:ext cx="1145102" cy="227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1"/>
          <p:cNvSpPr/>
          <p:nvPr/>
        </p:nvSpPr>
        <p:spPr>
          <a:xfrm>
            <a:off x="4904275" y="39033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</a:t>
            </a: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4125400" y="23120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9" name="Google Shape;9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25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90" name="Google Shape;9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2850" y="37519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1" name="Google Shape;991;p81"/>
          <p:cNvSpPr/>
          <p:nvPr/>
        </p:nvSpPr>
        <p:spPr>
          <a:xfrm>
            <a:off x="3689875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992" name="Google Shape;9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00" y="20241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3" name="Google Shape;993;p81"/>
          <p:cNvSpPr/>
          <p:nvPr/>
        </p:nvSpPr>
        <p:spPr>
          <a:xfrm>
            <a:off x="6562100" y="18628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994" name="Google Shape;994;p81"/>
          <p:cNvGrpSpPr/>
          <p:nvPr/>
        </p:nvGrpSpPr>
        <p:grpSpPr>
          <a:xfrm>
            <a:off x="6991800" y="1862863"/>
            <a:ext cx="905650" cy="928687"/>
            <a:chOff x="6991800" y="1791113"/>
            <a:chExt cx="905650" cy="928687"/>
          </a:xfrm>
        </p:grpSpPr>
        <p:pic>
          <p:nvPicPr>
            <p:cNvPr id="995" name="Google Shape;995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996" name="Google Shape;996;p81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pic>
        <p:nvPicPr>
          <p:cNvPr id="997" name="Google Shape;99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1524" y="33385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8" name="Google Shape;998;p81"/>
          <p:cNvSpPr/>
          <p:nvPr/>
        </p:nvSpPr>
        <p:spPr>
          <a:xfrm>
            <a:off x="566875" y="3338563"/>
            <a:ext cx="3123000" cy="129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i="0" lang="en" sz="15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5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/>
          <p:nvPr/>
        </p:nvSpPr>
        <p:spPr>
          <a:xfrm>
            <a:off x="2161525" y="1390275"/>
            <a:ext cx="4623000" cy="269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18287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&lt;li&gt;The Double Image&lt;/li&gt;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&lt;li&gt;Heart’s Needle&lt;/li&gt;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&lt;li&gt;Baby Picture&lt;/li&gt;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&lt;ul&gt; 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&lt;li&gt;Poems&lt;/li&gt;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&lt;li&gt;Albums&lt;/li&gt;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&lt;li&gt;Songs&lt;/li&gt;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&lt;/ul&gt;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04" name="Google Shape;100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Anne Had Made a Pull First...</a:t>
            </a:r>
            <a:endParaRPr/>
          </a:p>
        </p:txBody>
      </p:sp>
      <p:sp>
        <p:nvSpPr>
          <p:cNvPr id="1005" name="Google Shape;1005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Conflict!</a:t>
            </a:r>
            <a:endParaRPr/>
          </a:p>
        </p:txBody>
      </p:sp>
      <p:grpSp>
        <p:nvGrpSpPr>
          <p:cNvPr id="1006" name="Google Shape;1006;p82"/>
          <p:cNvGrpSpPr/>
          <p:nvPr/>
        </p:nvGrpSpPr>
        <p:grpSpPr>
          <a:xfrm>
            <a:off x="5340079" y="2467250"/>
            <a:ext cx="1696884" cy="2012520"/>
            <a:chOff x="7722400" y="2661775"/>
            <a:chExt cx="1202100" cy="1425600"/>
          </a:xfrm>
        </p:grpSpPr>
        <p:sp>
          <p:nvSpPr>
            <p:cNvPr id="1007" name="Google Shape;1007;p82"/>
            <p:cNvSpPr/>
            <p:nvPr/>
          </p:nvSpPr>
          <p:spPr>
            <a:xfrm>
              <a:off x="7722400" y="2661775"/>
              <a:ext cx="1202100" cy="1425600"/>
            </a:xfrm>
            <a:prstGeom prst="rect">
              <a:avLst/>
            </a:prstGeom>
            <a:solidFill>
              <a:srgbClr val="C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CONFLICT!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08" name="Google Shape;10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5113" y="2979146"/>
              <a:ext cx="976676" cy="97575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3"/>
          <p:cNvSpPr txBox="1"/>
          <p:nvPr>
            <p:ph type="title"/>
          </p:nvPr>
        </p:nvSpPr>
        <p:spPr>
          <a:xfrm>
            <a:off x="2633800" y="1052000"/>
            <a:ext cx="4434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b="1" lang="en"/>
              <a:t>overwritten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work is discovered!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7"/>
          <p:cNvSpPr txBox="1"/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Back</a:t>
            </a:r>
            <a:endParaRPr/>
          </a:p>
        </p:txBody>
      </p:sp>
      <p:sp>
        <p:nvSpPr>
          <p:cNvPr id="1019" name="Google Shape;101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/>
              <a:t>Maya</a:t>
            </a:r>
            <a:r>
              <a:rPr lang="en"/>
              <a:t> </a:t>
            </a:r>
            <a:r>
              <a:rPr b="1" lang="en"/>
              <a:t>rolls</a:t>
            </a:r>
            <a:r>
              <a:rPr b="1" lang="en"/>
              <a:t> back</a:t>
            </a:r>
            <a:r>
              <a:rPr lang="en"/>
              <a:t> the code to an earlier version.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84"/>
          <p:cNvSpPr/>
          <p:nvPr/>
        </p:nvSpPr>
        <p:spPr>
          <a:xfrm>
            <a:off x="3866100" y="2157975"/>
            <a:ext cx="3719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2296600" y="2159600"/>
            <a:ext cx="22647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Master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2" name="Google Shape;10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45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84"/>
          <p:cNvSpPr/>
          <p:nvPr/>
        </p:nvSpPr>
        <p:spPr>
          <a:xfrm>
            <a:off x="1861075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pic>
        <p:nvPicPr>
          <p:cNvPr id="1024" name="Google Shape;10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18717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84"/>
          <p:cNvSpPr/>
          <p:nvPr/>
        </p:nvSpPr>
        <p:spPr>
          <a:xfrm>
            <a:off x="4733300" y="17104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grpSp>
        <p:nvGrpSpPr>
          <p:cNvPr id="1026" name="Google Shape;1026;p84"/>
          <p:cNvGrpSpPr/>
          <p:nvPr/>
        </p:nvGrpSpPr>
        <p:grpSpPr>
          <a:xfrm>
            <a:off x="5163000" y="1710463"/>
            <a:ext cx="905650" cy="928687"/>
            <a:chOff x="6991800" y="1791113"/>
            <a:chExt cx="905650" cy="928687"/>
          </a:xfrm>
        </p:grpSpPr>
        <p:pic>
          <p:nvPicPr>
            <p:cNvPr id="1027" name="Google Shape;102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28" name="Google Shape;1028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29" name="Google Shape;1029;p84"/>
          <p:cNvGrpSpPr/>
          <p:nvPr/>
        </p:nvGrpSpPr>
        <p:grpSpPr>
          <a:xfrm>
            <a:off x="6202550" y="1710463"/>
            <a:ext cx="905650" cy="928687"/>
            <a:chOff x="6991800" y="1791113"/>
            <a:chExt cx="905650" cy="928687"/>
          </a:xfrm>
        </p:grpSpPr>
        <p:pic>
          <p:nvPicPr>
            <p:cNvPr id="1030" name="Google Shape;103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31" name="Google Shape;1031;p84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/>
            </a:p>
          </p:txBody>
        </p:sp>
      </p:grpSp>
      <p:sp>
        <p:nvSpPr>
          <p:cNvPr id="1032" name="Google Shape;1032;p84"/>
          <p:cNvSpPr/>
          <p:nvPr/>
        </p:nvSpPr>
        <p:spPr>
          <a:xfrm>
            <a:off x="3151675" y="3750925"/>
            <a:ext cx="2327700" cy="295800"/>
          </a:xfrm>
          <a:prstGeom prst="roundRect">
            <a:avLst>
              <a:gd fmla="val 16667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Anne’s Personal Branch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3599537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4" name="Google Shape;103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924" y="3186188"/>
            <a:ext cx="1299225" cy="1299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84"/>
          <p:cNvSpPr txBox="1"/>
          <p:nvPr/>
        </p:nvSpPr>
        <p:spPr>
          <a:xfrm>
            <a:off x="5230125" y="30330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5153925" y="1280450"/>
            <a:ext cx="1196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x</a:t>
            </a:r>
            <a:endParaRPr sz="96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37" name="Google Shape;1037;p84"/>
          <p:cNvSpPr/>
          <p:nvPr/>
        </p:nvSpPr>
        <p:spPr>
          <a:xfrm rot="-5400000">
            <a:off x="5309349" y="1877606"/>
            <a:ext cx="612954" cy="2249964"/>
          </a:xfrm>
          <a:custGeom>
            <a:rect b="b" l="l" r="r" t="t"/>
            <a:pathLst>
              <a:path extrusionOk="0" h="21600" w="2160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cap="flat" cmpd="sng" w="63500">
            <a:solidFill>
              <a:srgbClr val="00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8" name="Google Shape;1038;p84"/>
          <p:cNvCxnSpPr/>
          <p:nvPr/>
        </p:nvCxnSpPr>
        <p:spPr>
          <a:xfrm flipH="1" rot="10800000">
            <a:off x="2236850" y="1801312"/>
            <a:ext cx="24165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9" name="Google Shape;1039;p84"/>
          <p:cNvCxnSpPr/>
          <p:nvPr/>
        </p:nvCxnSpPr>
        <p:spPr>
          <a:xfrm flipH="1" rot="10800000">
            <a:off x="5132450" y="1801312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0" name="Google Shape;1040;p84"/>
          <p:cNvCxnSpPr/>
          <p:nvPr/>
        </p:nvCxnSpPr>
        <p:spPr>
          <a:xfrm flipH="1" rot="10800000">
            <a:off x="6160250" y="1776637"/>
            <a:ext cx="548700" cy="13500"/>
          </a:xfrm>
          <a:prstGeom prst="straightConnector1">
            <a:avLst/>
          </a:prstGeom>
          <a:noFill/>
          <a:ln cap="flat" cmpd="sng" w="28575">
            <a:solidFill>
              <a:srgbClr val="A9B7C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  <p:sp>
        <p:nvSpPr>
          <p:cNvPr id="1046" name="Google Shape;1046;p8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</a:t>
            </a:r>
            <a:r>
              <a:rPr b="1" lang="en" sz="3000"/>
              <a:t>: 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Explain Git (Version Control)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Explain Git (Version Control)</a:t>
            </a:r>
            <a:endParaRPr/>
          </a:p>
        </p:txBody>
      </p:sp>
      <p:sp>
        <p:nvSpPr>
          <p:cNvPr id="1052" name="Google Shape;1052;p86"/>
          <p:cNvSpPr txBox="1"/>
          <p:nvPr>
            <p:ph idx="2" type="body"/>
          </p:nvPr>
        </p:nvSpPr>
        <p:spPr>
          <a:xfrm>
            <a:off x="175" y="995938"/>
            <a:ext cx="9144000" cy="3487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Turn to your neighbor, and have one of you explain to the other: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concept of version control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Then, the other should explain: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Two key advantages of using a version control system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3" name="Google Shape;1053;p8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3 Minutes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GitHub?</a:t>
            </a:r>
            <a:endParaRPr/>
          </a:p>
        </p:txBody>
      </p:sp>
      <p:sp>
        <p:nvSpPr>
          <p:cNvPr id="1059" name="Google Shape;1059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is a web-based hosting service to store code online.</a:t>
            </a:r>
            <a:endParaRPr/>
          </a:p>
        </p:txBody>
      </p:sp>
      <p:sp>
        <p:nvSpPr>
          <p:cNvPr id="1060" name="Google Shape;1060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allows developers to pull (download) code or push (upload) code to the same repository (directory). </a:t>
            </a:r>
            <a:endParaRPr/>
          </a:p>
        </p:txBody>
      </p:sp>
      <p:sp>
        <p:nvSpPr>
          <p:cNvPr id="1061" name="Google Shape;1061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allows developers to view histories of code changes and track issues. </a:t>
            </a:r>
            <a:endParaRPr/>
          </a:p>
        </p:txBody>
      </p:sp>
      <p:pic>
        <p:nvPicPr>
          <p:cNvPr id="1062" name="Google Shape;10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38" y="299965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8"/>
          <p:cNvSpPr/>
          <p:nvPr/>
        </p:nvSpPr>
        <p:spPr>
          <a:xfrm>
            <a:off x="976100" y="3413925"/>
            <a:ext cx="6003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8"/>
          <p:cNvSpPr/>
          <p:nvPr/>
        </p:nvSpPr>
        <p:spPr>
          <a:xfrm flipH="1" rot="5400000">
            <a:off x="5692775" y="2798075"/>
            <a:ext cx="29508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88"/>
          <p:cNvSpPr/>
          <p:nvPr/>
        </p:nvSpPr>
        <p:spPr>
          <a:xfrm flipH="1" rot="5400000">
            <a:off x="50445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88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88"/>
          <p:cNvSpPr/>
          <p:nvPr/>
        </p:nvSpPr>
        <p:spPr>
          <a:xfrm flipH="1" rot="5400000">
            <a:off x="4053900" y="2164275"/>
            <a:ext cx="19296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8"/>
          <p:cNvSpPr/>
          <p:nvPr/>
        </p:nvSpPr>
        <p:spPr>
          <a:xfrm flipH="1" rot="5400000">
            <a:off x="5332900" y="2094550"/>
            <a:ext cx="7809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8"/>
          <p:cNvSpPr/>
          <p:nvPr/>
        </p:nvSpPr>
        <p:spPr>
          <a:xfrm flipH="1" rot="5400000">
            <a:off x="4236450" y="1594050"/>
            <a:ext cx="9585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8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1042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pic>
        <p:nvPicPr>
          <p:cNvPr id="1077" name="Google Shape;10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8" name="Google Shape;1078;p88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1079" name="Google Shape;107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0" name="Google Shape;1080;p88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1082" name="Google Shape;1082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3" name="Google Shape;1083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1085" name="Google Shape;108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86" name="Google Shape;1086;p88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1088" name="Google Shape;1088;p88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9" name="Google Shape;1089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1" name="Google Shape;109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88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88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88"/>
          <p:cNvSpPr/>
          <p:nvPr/>
        </p:nvSpPr>
        <p:spPr>
          <a:xfrm flipH="1" rot="5400000">
            <a:off x="5956150" y="2614375"/>
            <a:ext cx="18204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7315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8"/>
          <p:cNvSpPr/>
          <p:nvPr/>
        </p:nvSpPr>
        <p:spPr>
          <a:xfrm flipH="1" rot="5400000">
            <a:off x="6563500" y="3150101"/>
            <a:ext cx="2891700" cy="2268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7" name="Google Shape;1097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88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fmla="val 50000" name="adj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Started with Git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114" name="Google Shape;1114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</a:t>
            </a:r>
            <a:r>
              <a:rPr lang="en"/>
              <a:t> are the five basic Git commands to get started:</a:t>
            </a:r>
            <a:endParaRPr/>
          </a:p>
        </p:txBody>
      </p:sp>
      <p:sp>
        <p:nvSpPr>
          <p:cNvPr id="1115" name="Google Shape;1115;p9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clone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6" name="Google Shape;1116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add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7" name="Google Shape;1117;p9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commit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8" name="Google Shape;1118;p9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push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19" name="Google Shape;1119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git pull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Git Commands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126" name="Google Shape;1126;p92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1823425"/>
                <a:gridCol w="4095950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clone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an entire repo (to begin)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add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a file for inclusion in Git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commit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Notes a change to the local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push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Sends changes to hosting service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 pull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Downloads freshest version of repo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9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Git Add, Commit, Push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9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to Get Help</a:t>
            </a:r>
            <a:endParaRPr/>
          </a:p>
        </p:txBody>
      </p:sp>
      <p:sp>
        <p:nvSpPr>
          <p:cNvPr id="640" name="Google Shape;64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Practice, practice, practice: work individually or in groups.</a:t>
            </a:r>
            <a:endParaRPr/>
          </a:p>
        </p:txBody>
      </p:sp>
      <p:sp>
        <p:nvSpPr>
          <p:cNvPr id="642" name="Google Shape;642;p5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 (activities and slides).</a:t>
            </a:r>
            <a:endParaRPr/>
          </a:p>
        </p:txBody>
      </p:sp>
      <p:sp>
        <p:nvSpPr>
          <p:cNvPr id="643" name="Google Shape;643;p5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atch the class videos again.</a:t>
            </a:r>
            <a:endParaRPr/>
          </a:p>
        </p:txBody>
      </p:sp>
      <p:sp>
        <p:nvSpPr>
          <p:cNvPr id="644" name="Google Shape;644;p5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</a:t>
            </a:r>
            <a:r>
              <a:rPr lang="en"/>
              <a:t> office hours, which are held 45 minutes before and 30 minutes after class.</a:t>
            </a:r>
            <a:endParaRPr/>
          </a:p>
        </p:txBody>
      </p:sp>
      <p:sp>
        <p:nvSpPr>
          <p:cNvPr id="645" name="Google Shape;645;p5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Attend one-on-one sessions with your Student Success Manager (SSM) (to be announced by your SSM).</a:t>
            </a:r>
            <a:endParaRPr/>
          </a:p>
        </p:txBody>
      </p:sp>
      <p:sp>
        <p:nvSpPr>
          <p:cNvPr id="646" name="Google Shape;646;p5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your </a:t>
            </a:r>
            <a:r>
              <a:rPr lang="en"/>
              <a:t>Student Success Manager</a:t>
            </a:r>
            <a:r>
              <a:rPr lang="en"/>
              <a:t> anytime!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Git Add, Commit, Push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39" name="Google Shape;1139;p94"/>
          <p:cNvSpPr txBox="1"/>
          <p:nvPr>
            <p:ph idx="2" type="body"/>
          </p:nvPr>
        </p:nvSpPr>
        <p:spPr>
          <a:xfrm>
            <a:off x="175" y="885200"/>
            <a:ext cx="9144000" cy="3598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Using GitHub and the command line: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new </a:t>
            </a:r>
            <a:r>
              <a:rPr b="1" lang="en"/>
              <a:t>public GitHub repository </a:t>
            </a:r>
            <a:r>
              <a:rPr lang="en"/>
              <a:t>and name it whatever you like. Be sure to check </a:t>
            </a:r>
            <a:br>
              <a:rPr lang="en"/>
            </a:br>
            <a:r>
              <a:rPr lang="en"/>
              <a:t>the box to initialize this repository with a README.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Clone</a:t>
            </a:r>
            <a:r>
              <a:rPr lang="en"/>
              <a:t> the repo to your local directory.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an </a:t>
            </a:r>
            <a:r>
              <a:rPr b="1" lang="en"/>
              <a:t>HTML file</a:t>
            </a:r>
            <a:r>
              <a:rPr lang="en"/>
              <a:t> inside the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</a:t>
            </a:r>
            <a:r>
              <a:rPr b="1" lang="en"/>
              <a:t>dd, commit</a:t>
            </a:r>
            <a:r>
              <a:rPr lang="en"/>
              <a:t>, and </a:t>
            </a:r>
            <a:r>
              <a:rPr b="1" lang="en"/>
              <a:t>push</a:t>
            </a:r>
            <a:r>
              <a:rPr lang="en"/>
              <a:t> the code to GitHub.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Bonus:</a:t>
            </a:r>
            <a:endParaRPr b="1"/>
          </a:p>
          <a:p>
            <a:pPr indent="-317500" lvl="0" marL="45720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a partner in class, and</a:t>
            </a:r>
            <a:r>
              <a:rPr lang="en"/>
              <a:t> </a:t>
            </a:r>
            <a:r>
              <a:rPr b="1" lang="en"/>
              <a:t>fork</a:t>
            </a:r>
            <a:r>
              <a:rPr lang="en"/>
              <a:t> </a:t>
            </a:r>
            <a:r>
              <a:rPr i="1" lang="en"/>
              <a:t>their</a:t>
            </a:r>
            <a:r>
              <a:rPr lang="en"/>
              <a:t> repository to your own GitHub account. </a:t>
            </a:r>
            <a:br>
              <a:rPr lang="en"/>
            </a:br>
            <a:r>
              <a:rPr lang="en"/>
              <a:t>Clone this forked repository to your local directory.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Add, commit, </a:t>
            </a:r>
            <a:r>
              <a:rPr lang="en"/>
              <a:t>and </a:t>
            </a:r>
            <a:r>
              <a:rPr b="1" lang="en"/>
              <a:t>push</a:t>
            </a:r>
            <a:r>
              <a:rPr lang="en"/>
              <a:t> the code back to your forked copy. </a:t>
            </a:r>
            <a:endParaRPr/>
          </a:p>
          <a:p>
            <a:pPr indent="-3175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Submit a </a:t>
            </a:r>
            <a:r>
              <a:rPr b="1" lang="en"/>
              <a:t>pull request</a:t>
            </a:r>
            <a:r>
              <a:rPr lang="en"/>
              <a:t> to send your changes to your partner’s repo.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9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</a:t>
            </a: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Lost? Don’t Worry!</a:t>
            </a:r>
            <a:endParaRPr/>
          </a:p>
        </p:txBody>
      </p:sp>
      <p:sp>
        <p:nvSpPr>
          <p:cNvPr id="1146" name="Google Shape;114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 this handy guide!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9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Practice a few times on your own before the next class.</a:t>
            </a:r>
            <a:endParaRPr/>
          </a:p>
        </p:txBody>
      </p:sp>
      <p:pic>
        <p:nvPicPr>
          <p:cNvPr descr="Picture 2" id="1148" name="Google Shape;114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4231" y="878515"/>
            <a:ext cx="3636170" cy="369332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/>
          <p:nvPr>
            <p:ph type="title"/>
          </p:nvPr>
        </p:nvSpPr>
        <p:spPr>
          <a:xfrm>
            <a:off x="274350" y="24741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If you’re still lost, here’s a (free) course on how to use GitHub: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https://www.codeschool.com/courses/try-git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54" name="Google Shape;115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25" y="1320300"/>
            <a:ext cx="1149174" cy="11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98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7" name="Google Shape;1167;p98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8" name="Google Shape;1168;p98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69" name="Google Shape;1169;p98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98"/>
          <p:cNvSpPr/>
          <p:nvPr/>
        </p:nvSpPr>
        <p:spPr>
          <a:xfrm flipH="1" rot="5400000">
            <a:off x="6402600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8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98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98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98"/>
          <p:cNvSpPr/>
          <p:nvPr/>
        </p:nvSpPr>
        <p:spPr>
          <a:xfrm flipH="1" rot="5400000">
            <a:off x="1214025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180" name="Google Shape;1180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1" name="Google Shape;1181;p99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182" name="Google Shape;1182;p99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3" name="Google Shape;1183;p99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84" name="Google Shape;1184;p99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185" name="Google Shape;1185;p99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99"/>
          <p:cNvSpPr/>
          <p:nvPr/>
        </p:nvSpPr>
        <p:spPr>
          <a:xfrm flipH="1" rot="5400000">
            <a:off x="6696026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9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99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99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99"/>
          <p:cNvSpPr/>
          <p:nvPr/>
        </p:nvSpPr>
        <p:spPr>
          <a:xfrm flipH="1" rot="5400000">
            <a:off x="974051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9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99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100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198" name="Google Shape;1198;p100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201" name="Google Shape;1201;p100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Self-C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100"/>
          <p:cNvSpPr/>
          <p:nvPr/>
        </p:nvSpPr>
        <p:spPr>
          <a:xfrm flipH="1" rot="5400000">
            <a:off x="7000826" y="27771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0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100"/>
          <p:cNvSpPr/>
          <p:nvPr/>
        </p:nvSpPr>
        <p:spPr>
          <a:xfrm flipH="1" rot="5400000">
            <a:off x="933326" y="28369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00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0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13" name="Google Shape;1213;p101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983675"/>
                <a:gridCol w="2192775"/>
                <a:gridCol w="1347425"/>
                <a:gridCol w="1984075"/>
                <a:gridCol w="999650"/>
                <a:gridCol w="952400"/>
              </a:tblGrid>
              <a:tr h="281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219" name="Google Shape;1219;p102"/>
          <p:cNvSpPr txBox="1"/>
          <p:nvPr>
            <p:ph idx="1" type="subTitle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http://www.w3schools.com/tags/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220" name="Google Shape;1220;p102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1567425"/>
                <a:gridCol w="3370100"/>
              </a:tblGrid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including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226" name="Google Shape;1226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227" name="Google Shape;1227;p103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1771550"/>
                <a:gridCol w="4156875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1232" name="Google Shape;123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cap="flat" cmpd="sng" w="9525">
            <a:solidFill>
              <a:srgbClr val="333F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5" id="1233" name="Google Shape;1233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4" name="Google Shape;1234;p104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cap="flat" cmpd="sng" w="730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35" name="Google Shape;123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240" name="Google Shape;124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242" name="Google Shape;1242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8" name="Google Shape;1248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107"/>
          <p:cNvSpPr txBox="1"/>
          <p:nvPr>
            <p:ph idx="2" type="body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6" name="Google Shape;1256;p10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07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0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268" name="Google Shape;1268;p109"/>
          <p:cNvSpPr txBox="1"/>
          <p:nvPr>
            <p:ph idx="3" type="body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HTML:</a:t>
            </a:r>
            <a:r>
              <a:rPr lang="en"/>
              <a:t> Hypertext Markup Language (Content)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CSS:</a:t>
            </a:r>
            <a:r>
              <a:rPr lang="en"/>
              <a:t> Cascading Style Sheets (Appearance)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275" name="Google Shape;1275;p110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76" name="Google Shape;127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89" name="Google Shape;1289;p11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0" name="Google Shape;129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296" name="Google Shape;1296;p113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97" name="Google Shape;129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8" name="Google Shape;1298;p113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658" name="Google Shape;658;p6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nderstand the importance of Git version control and how to use it.</a:t>
            </a:r>
            <a:endParaRPr/>
          </a:p>
        </p:txBody>
      </p:sp>
      <p:sp>
        <p:nvSpPr>
          <p:cNvPr id="659" name="Google Shape;659;p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GitHub repositories, push up code, and share with the class.</a:t>
            </a:r>
            <a:endParaRPr/>
          </a:p>
        </p:txBody>
      </p:sp>
      <p:sp>
        <p:nvSpPr>
          <p:cNvPr id="660" name="Google Shape;660;p6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more HTML documents.</a:t>
            </a:r>
            <a:endParaRPr/>
          </a:p>
        </p:txBody>
      </p:sp>
      <p:sp>
        <p:nvSpPr>
          <p:cNvPr id="661" name="Google Shape;661;p6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r>
              <a:rPr lang="en"/>
              <a:t> how to properly use basic HTML tags.</a:t>
            </a:r>
            <a:endParaRPr/>
          </a:p>
        </p:txBody>
      </p:sp>
      <p:sp>
        <p:nvSpPr>
          <p:cNvPr id="662" name="Google Shape;662;p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</a:t>
            </a:r>
            <a:r>
              <a:rPr lang="en"/>
              <a:t> basic CSS styling to HTML documents.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303" name="Google Shape;130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304" name="Google Shape;1304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p115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4898500"/>
              </a:tblGrid>
              <a:tr h="4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500">
                <a:tc>
                  <a:txBody>
                    <a:bodyPr/>
                    <a:lstStyle/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11" name="Google Shape;1311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312" name="Google Shape;131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318" name="Google Shape;1318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16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0" name="Google Shape;1320;p116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116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116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3" name="Google Shape;1323;p116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4" name="Google Shape;1324;p116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5" name="Google Shape;1325;p116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16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7" name="Google Shape;1327;p116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8" name="Google Shape;1328;p116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329" name="Google Shape;1329;p116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116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16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116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16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16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16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16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16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16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116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345" name="Google Shape;1345;p117"/>
          <p:cNvSpPr txBox="1"/>
          <p:nvPr>
            <p:ph idx="1" type="subTitle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6" name="Google Shape;1346;p117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4129900"/>
                <a:gridCol w="4109950"/>
              </a:tblGrid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xample (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1607525"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352" name="Google Shape;1352;p118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3961475"/>
                <a:gridCol w="3961475"/>
              </a:tblGrid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9"/>
          <p:cNvSpPr txBox="1"/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Powerful Duo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Basics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69" name="Google Shape;1369;p12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374" name="Google Shape;137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6" name="Google Shape;1376;p12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2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2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2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668" name="Google Shape;668;p61"/>
          <p:cNvSpPr txBox="1"/>
          <p:nvPr>
            <p:ph idx="3" type="body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 are a beginner to HTML/CSS and coding,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</a:t>
            </a:r>
            <a:r>
              <a:rPr lang="en"/>
              <a:t> basic HTML document</a:t>
            </a:r>
            <a:r>
              <a:rPr lang="en"/>
              <a:t> (like in the last class).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you’ve had past exposure to HTML/CSS and coding and felt comfortable with the last lesson,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2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1396" name="Google Shape;139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25"/>
          <p:cNvSpPr txBox="1"/>
          <p:nvPr>
            <p:ph idx="3" type="body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</a:t>
            </a:r>
            <a:r>
              <a:rPr lang="en"/>
              <a:t>s</a:t>
            </a:r>
            <a:r>
              <a:rPr lang="en"/>
              <a:t> for key activities (such as the last one).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</a:t>
            </a:r>
            <a:r>
              <a:rPr lang="en"/>
              <a:t> walk-throughs</a:t>
            </a:r>
            <a:r>
              <a:rPr lang="en"/>
              <a:t> to catch up. They are made to be easy to understand.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Coding</a:t>
            </a:r>
            <a:endParaRPr/>
          </a:p>
        </p:txBody>
      </p:sp>
      <p:sp>
        <p:nvSpPr>
          <p:cNvPr id="679" name="Google Shape;679;p63"/>
          <p:cNvSpPr txBox="1"/>
          <p:nvPr>
            <p:ph idx="3" type="body"/>
          </p:nvPr>
        </p:nvSpPr>
        <p:spPr>
          <a:xfrm>
            <a:off x="175" y="801350"/>
            <a:ext cx="8059800" cy="113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Modern web development is </a:t>
            </a:r>
            <a:r>
              <a:rPr i="1" lang="en"/>
              <a:t>highly</a:t>
            </a:r>
            <a:r>
              <a:rPr lang="en"/>
              <a:t> collaborative.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Teams are often extremely large and spread out across the country or world.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Apps are sometimes made up of hundreds or even thousands of files.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0" name="Google Shape;680;p63"/>
          <p:cNvGraphicFramePr/>
          <p:nvPr/>
        </p:nvGraphicFramePr>
        <p:xfrm>
          <a:off x="449350" y="1895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{6BCD4861-D259-4412-AD31-7D641D6628B2}</a:tableStyleId>
              </a:tblPr>
              <a:tblGrid>
                <a:gridCol w="1307925"/>
                <a:gridCol w="7035225"/>
              </a:tblGrid>
              <a:tr h="213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Version Control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1A36"/>
                    </a:solidFill>
                  </a:tcPr>
                </a:tc>
                <a:tc hMerge="1"/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5148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Originals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50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Requests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492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Developers</a:t>
                      </a:r>
                      <a:endParaRPr b="1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12940"/>
                    </a:solidFill>
                  </a:tcPr>
                </a:tc>
              </a:tr>
            </a:tbl>
          </a:graphicData>
        </a:graphic>
      </p:graphicFrame>
      <p:pic>
        <p:nvPicPr>
          <p:cNvPr id="681" name="Google Shape;681;p63"/>
          <p:cNvPicPr preferRelativeResize="0"/>
          <p:nvPr/>
        </p:nvPicPr>
        <p:blipFill rotWithShape="1">
          <a:blip r:embed="rId3">
            <a:alphaModFix/>
          </a:blip>
          <a:srcRect b="49" l="0" r="0" t="49"/>
          <a:stretch/>
        </p:blipFill>
        <p:spPr>
          <a:xfrm>
            <a:off x="24702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0148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5">
            <a:alphaModFix/>
          </a:blip>
          <a:srcRect b="49" l="0" r="0" t="49"/>
          <a:stretch/>
        </p:blipFill>
        <p:spPr>
          <a:xfrm>
            <a:off x="441002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63"/>
          <p:cNvPicPr preferRelativeResize="0"/>
          <p:nvPr/>
        </p:nvPicPr>
        <p:blipFill rotWithShape="1">
          <a:blip r:embed="rId6">
            <a:alphaModFix/>
          </a:blip>
          <a:srcRect b="49" l="0" r="0" t="49"/>
          <a:stretch/>
        </p:blipFill>
        <p:spPr>
          <a:xfrm>
            <a:off x="5427373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5" name="Google Shape;685;p63"/>
          <p:cNvPicPr preferRelativeResize="0"/>
          <p:nvPr/>
        </p:nvPicPr>
        <p:blipFill rotWithShape="1">
          <a:blip r:embed="rId7">
            <a:alphaModFix/>
          </a:blip>
          <a:srcRect b="49" l="0" r="0" t="49"/>
          <a:stretch/>
        </p:blipFill>
        <p:spPr>
          <a:xfrm>
            <a:off x="6397248" y="3571075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6" name="Google Shape;686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67123" y="3571075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7" name="Google Shape;68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159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8" name="Google Shape;688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14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9" name="Google Shape;689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13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3"/>
          <p:cNvPicPr preferRelativeResize="0"/>
          <p:nvPr/>
        </p:nvPicPr>
        <p:blipFill rotWithShape="1">
          <a:blip r:embed="rId11">
            <a:alphaModFix/>
          </a:blip>
          <a:srcRect b="49" l="0" r="0" t="49"/>
          <a:stretch/>
        </p:blipFill>
        <p:spPr>
          <a:xfrm>
            <a:off x="4918698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1" name="Google Shape;691;p63"/>
          <p:cNvPicPr preferRelativeResize="0"/>
          <p:nvPr/>
        </p:nvPicPr>
        <p:blipFill rotWithShape="1">
          <a:blip r:embed="rId12">
            <a:alphaModFix/>
          </a:blip>
          <a:srcRect b="49" l="0" r="0" t="49"/>
          <a:stretch/>
        </p:blipFill>
        <p:spPr>
          <a:xfrm>
            <a:off x="5888573" y="4049600"/>
            <a:ext cx="599249" cy="59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2" name="Google Shape;69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448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3" name="Google Shape;693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890173" y="4049600"/>
            <a:ext cx="599249" cy="59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4" name="Google Shape;694;p63"/>
          <p:cNvGrpSpPr/>
          <p:nvPr/>
        </p:nvGrpSpPr>
        <p:grpSpPr>
          <a:xfrm>
            <a:off x="1899361" y="2171675"/>
            <a:ext cx="6637914" cy="392650"/>
            <a:chOff x="1848024" y="2095475"/>
            <a:chExt cx="6637914" cy="392650"/>
          </a:xfrm>
        </p:grpSpPr>
        <p:pic>
          <p:nvPicPr>
            <p:cNvPr id="695" name="Google Shape;69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7" name="Google Shape;71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8" name="Google Shape;718;p63"/>
          <p:cNvGrpSpPr/>
          <p:nvPr/>
        </p:nvGrpSpPr>
        <p:grpSpPr>
          <a:xfrm>
            <a:off x="1961603" y="2711840"/>
            <a:ext cx="6637914" cy="392650"/>
            <a:chOff x="1848024" y="2095475"/>
            <a:chExt cx="6637914" cy="392650"/>
          </a:xfrm>
        </p:grpSpPr>
        <p:pic>
          <p:nvPicPr>
            <p:cNvPr id="719" name="Google Shape;71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8480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385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4291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7197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03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008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5914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8820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1726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4631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537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443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3349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6254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160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066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972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877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83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36894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65952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50099" y="21713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240674" y="2095475"/>
              <a:ext cx="245264" cy="316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" name="Google Shape;742;p63"/>
          <p:cNvSpPr/>
          <p:nvPr/>
        </p:nvSpPr>
        <p:spPr>
          <a:xfrm rot="-5400000">
            <a:off x="2106425" y="320777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3"/>
          <p:cNvSpPr/>
          <p:nvPr/>
        </p:nvSpPr>
        <p:spPr>
          <a:xfrm rot="-5400000">
            <a:off x="3068000" y="319771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3"/>
          <p:cNvSpPr/>
          <p:nvPr/>
        </p:nvSpPr>
        <p:spPr>
          <a:xfrm rot="-5400000">
            <a:off x="4131725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3"/>
          <p:cNvSpPr/>
          <p:nvPr/>
        </p:nvSpPr>
        <p:spPr>
          <a:xfrm rot="-5400000">
            <a:off x="50933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3"/>
          <p:cNvSpPr/>
          <p:nvPr/>
        </p:nvSpPr>
        <p:spPr>
          <a:xfrm rot="-5400000">
            <a:off x="6080825" y="3202739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3"/>
          <p:cNvSpPr/>
          <p:nvPr/>
        </p:nvSpPr>
        <p:spPr>
          <a:xfrm rot="-5400000">
            <a:off x="7042400" y="32001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3"/>
          <p:cNvSpPr/>
          <p:nvPr/>
        </p:nvSpPr>
        <p:spPr>
          <a:xfrm rot="-5400000">
            <a:off x="1933375" y="2386838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3"/>
          <p:cNvSpPr/>
          <p:nvPr/>
        </p:nvSpPr>
        <p:spPr>
          <a:xfrm rot="-5400000">
            <a:off x="3101600" y="2381800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3"/>
          <p:cNvSpPr/>
          <p:nvPr/>
        </p:nvSpPr>
        <p:spPr>
          <a:xfrm rot="-5400000">
            <a:off x="4269825" y="23830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3"/>
          <p:cNvSpPr/>
          <p:nvPr/>
        </p:nvSpPr>
        <p:spPr>
          <a:xfrm rot="-5400000">
            <a:off x="5126900" y="243916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3"/>
          <p:cNvSpPr/>
          <p:nvPr/>
        </p:nvSpPr>
        <p:spPr>
          <a:xfrm rot="-5400000">
            <a:off x="5983975" y="2384325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3"/>
          <p:cNvSpPr/>
          <p:nvPr/>
        </p:nvSpPr>
        <p:spPr>
          <a:xfrm rot="-5400000">
            <a:off x="7152200" y="23830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3"/>
          <p:cNvSpPr/>
          <p:nvPr/>
        </p:nvSpPr>
        <p:spPr>
          <a:xfrm rot="-5400000">
            <a:off x="8320425" y="2373312"/>
            <a:ext cx="3153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3"/>
          <p:cNvSpPr/>
          <p:nvPr/>
        </p:nvSpPr>
        <p:spPr>
          <a:xfrm rot="-5400000">
            <a:off x="8080175" y="3199815"/>
            <a:ext cx="382500" cy="36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129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